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63" r:id="rId10"/>
    <p:sldId id="277" r:id="rId11"/>
    <p:sldId id="265" r:id="rId12"/>
    <p:sldId id="266" r:id="rId13"/>
    <p:sldId id="267" r:id="rId14"/>
    <p:sldId id="268" r:id="rId15"/>
    <p:sldId id="269" r:id="rId16"/>
    <p:sldId id="278" r:id="rId17"/>
    <p:sldId id="279" r:id="rId18"/>
    <p:sldId id="275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5" autoAdjust="0"/>
    <p:restoredTop sz="94602" autoAdjust="0"/>
  </p:normalViewPr>
  <p:slideViewPr>
    <p:cSldViewPr>
      <p:cViewPr varScale="1">
        <p:scale>
          <a:sx n="73" d="100"/>
          <a:sy n="73" d="100"/>
        </p:scale>
        <p:origin x="248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Ville du territoire Boucle nord de Seine  de la métropole du Grand Paris depuis le 1er janvier 2016 comprenant aussi : Argenteuil, Asnières, Clichy-La Garenne, Colombes, La Garenne-Colombes et Gennevilliers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Ville du territoire Boucle nord de Seine  de la métropole du Grand Paris </a:t>
            </a:r>
            <a:br>
              <a:rPr lang="en-US"/>
            </a:br>
            <a:r>
              <a:rPr lang="en-US"/>
              <a:t>depuis le 1er janvier 2016 comprenant aussi : Argenteuil, Asnières, Clichy-La Garenne, Colombes, La Garenne-Colombes et Gennevilliers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28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B3524-9027-4268-7A42-7FD1BAF10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19E442-CE93-0032-7858-37EA1971B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EE6FC3-5C50-8AA7-1A5C-508F35CC8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DDF55B-BB01-0A5B-3B4B-E2F560B52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38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9ED06-E799-B11D-17BD-4FC360A91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A915DD0-ABBB-9610-510F-6A58D3056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414551-9068-9994-3A7E-B1C24CA9D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74EA16-CCBB-17B2-922A-8AD0B82C8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31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CGNoNefCas?feature=oembed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GVe8EPhd-w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nYrOXMWtJvQ?feature=oembed" TargetMode="External"/><Relationship Id="rId1" Type="http://schemas.openxmlformats.org/officeDocument/2006/relationships/video" Target="https://www.youtube.com/embed/_ShEd2EtAqQ?feature=oembe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D128AD8-7BBB-9A9A-6C1B-222C42596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93945" y="3021540"/>
            <a:ext cx="9403523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63"/>
              </a:lnSpc>
            </a:pPr>
            <a:r>
              <a:rPr lang="en-US" sz="9600" b="1" spc="-30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AUX NOUVEAUX </a:t>
            </a:r>
          </a:p>
          <a:p>
            <a:pPr algn="ctr">
              <a:lnSpc>
                <a:spcPts val="9763"/>
              </a:lnSpc>
            </a:pPr>
            <a:r>
              <a:rPr lang="en-US" sz="9600" b="1" spc="-30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ARRIVANTS</a:t>
            </a:r>
          </a:p>
        </p:txBody>
      </p:sp>
      <p:sp>
        <p:nvSpPr>
          <p:cNvPr id="4" name="Freeform 4"/>
          <p:cNvSpPr/>
          <p:nvPr/>
        </p:nvSpPr>
        <p:spPr>
          <a:xfrm>
            <a:off x="10831373" y="-30079"/>
            <a:ext cx="7456627" cy="8201190"/>
          </a:xfrm>
          <a:custGeom>
            <a:avLst/>
            <a:gdLst/>
            <a:ahLst/>
            <a:cxnLst/>
            <a:rect l="l" t="t" r="r" b="b"/>
            <a:pathLst>
              <a:path w="7456627" h="8276508">
                <a:moveTo>
                  <a:pt x="0" y="0"/>
                </a:moveTo>
                <a:lnTo>
                  <a:pt x="7456627" y="0"/>
                </a:lnTo>
                <a:lnTo>
                  <a:pt x="7456627" y="8276508"/>
                </a:lnTo>
                <a:lnTo>
                  <a:pt x="0" y="827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220" r="-1890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33800" y="1648582"/>
            <a:ext cx="5867400" cy="116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spc="-150" dirty="0">
                <a:solidFill>
                  <a:srgbClr val="231F20"/>
                </a:solidFill>
                <a:latin typeface="DIN Neuzeit Grotesk Std Bold Cn" panose="020B0606020203030204" pitchFamily="34" charset="0"/>
              </a:rPr>
              <a:t>BIENVENUE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556E787-4018-8B4F-8F46-7BE1A5D3AD8D}"/>
              </a:ext>
            </a:extLst>
          </p:cNvPr>
          <p:cNvSpPr txBox="1"/>
          <p:nvPr/>
        </p:nvSpPr>
        <p:spPr>
          <a:xfrm>
            <a:off x="4011534" y="5745573"/>
            <a:ext cx="5168344" cy="107593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4400" spc="-300" dirty="0">
                <a:solidFill>
                  <a:srgbClr val="231F20"/>
                </a:solidFill>
                <a:latin typeface="DIN Neuzeit Grotesk Std Bold Cn" panose="020B0606020203030204" pitchFamily="34" charset="0"/>
              </a:rPr>
              <a:t>Session du 17 </a:t>
            </a:r>
            <a:r>
              <a:rPr lang="en-US" sz="4400" spc="-300" dirty="0" err="1">
                <a:solidFill>
                  <a:srgbClr val="231F20"/>
                </a:solidFill>
                <a:latin typeface="DIN Neuzeit Grotesk Std Bold Cn" panose="020B0606020203030204" pitchFamily="34" charset="0"/>
              </a:rPr>
              <a:t>octobre</a:t>
            </a:r>
            <a:r>
              <a:rPr lang="en-US" sz="4400" spc="-300" dirty="0">
                <a:solidFill>
                  <a:srgbClr val="231F20"/>
                </a:solidFill>
                <a:latin typeface="DIN Neuzeit Grotesk Std Bold Cn" panose="020B0606020203030204" pitchFamily="34" charset="0"/>
              </a:rPr>
              <a:t>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867D0-6335-404B-9A75-DB7485856C57}"/>
              </a:ext>
            </a:extLst>
          </p:cNvPr>
          <p:cNvSpPr/>
          <p:nvPr/>
        </p:nvSpPr>
        <p:spPr>
          <a:xfrm>
            <a:off x="4119206" y="6041433"/>
            <a:ext cx="4952999" cy="9906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414EF-421A-2F00-2AFB-4A9188FE3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323CEA7-0C09-51AA-761B-A554A34F2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4C195B98-BCB8-3586-D428-1E19D4DFBE6E}"/>
              </a:ext>
            </a:extLst>
          </p:cNvPr>
          <p:cNvSpPr txBox="1"/>
          <p:nvPr/>
        </p:nvSpPr>
        <p:spPr>
          <a:xfrm>
            <a:off x="2876208" y="4587521"/>
            <a:ext cx="12496800" cy="109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43"/>
              </a:lnSpc>
            </a:pPr>
            <a:r>
              <a:rPr lang="en-US" sz="9600" b="1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LES SERVICES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A6A7341-CBED-4669-7309-8B96C694592E}"/>
              </a:ext>
            </a:extLst>
          </p:cNvPr>
          <p:cNvGrpSpPr/>
          <p:nvPr/>
        </p:nvGrpSpPr>
        <p:grpSpPr>
          <a:xfrm>
            <a:off x="-48" y="8479088"/>
            <a:ext cx="18288048" cy="1558424"/>
            <a:chOff x="0" y="0"/>
            <a:chExt cx="24384064" cy="2077898"/>
          </a:xfrm>
        </p:grpSpPr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BB5E2CD7-00D6-4406-56A0-88E4473A40DA}"/>
                </a:ext>
              </a:extLst>
            </p:cNvPr>
            <p:cNvSpPr/>
            <p:nvPr/>
          </p:nvSpPr>
          <p:spPr>
            <a:xfrm>
              <a:off x="16908641" y="1755970"/>
              <a:ext cx="7475423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7BE24D9-D0CC-4676-AD17-20B71073F6AA}"/>
                </a:ext>
              </a:extLst>
            </p:cNvPr>
            <p:cNvSpPr/>
            <p:nvPr/>
          </p:nvSpPr>
          <p:spPr>
            <a:xfrm>
              <a:off x="7045916" y="0"/>
              <a:ext cx="10240585" cy="2077898"/>
            </a:xfrm>
            <a:custGeom>
              <a:avLst/>
              <a:gdLst/>
              <a:ahLst/>
              <a:cxnLst/>
              <a:rect l="l" t="t" r="r" b="b"/>
              <a:pathLst>
                <a:path w="10240585" h="2077898">
                  <a:moveTo>
                    <a:pt x="0" y="0"/>
                  </a:moveTo>
                  <a:lnTo>
                    <a:pt x="10240585" y="0"/>
                  </a:lnTo>
                  <a:lnTo>
                    <a:pt x="10240585" y="2077898"/>
                  </a:lnTo>
                  <a:lnTo>
                    <a:pt x="0" y="207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994" t="-351853" r="-20153" b="-251853"/>
              </a:stretch>
            </a:blipFill>
          </p:spPr>
        </p:sp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BD2D4355-34F7-CAF3-2F9A-7BE3CC1F22C2}"/>
                </a:ext>
              </a:extLst>
            </p:cNvPr>
            <p:cNvSpPr/>
            <p:nvPr/>
          </p:nvSpPr>
          <p:spPr>
            <a:xfrm>
              <a:off x="0" y="1794070"/>
              <a:ext cx="7514534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</p:grpSp>
    </p:spTree>
    <p:extLst>
      <p:ext uri="{BB962C8B-B14F-4D97-AF65-F5344CB8AC3E}">
        <p14:creationId xmlns:p14="http://schemas.microsoft.com/office/powerpoint/2010/main" val="133031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69145A2-D91D-BBA4-6668-C4499895C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38244" y="2779743"/>
            <a:ext cx="6786414" cy="307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5088" lvl="1" indent="-472544">
              <a:lnSpc>
                <a:spcPts val="6128"/>
              </a:lnSpc>
              <a:buFont typeface="Arial"/>
              <a:buChar char="•"/>
            </a:pPr>
            <a:r>
              <a:rPr lang="en-US" sz="4377">
                <a:solidFill>
                  <a:srgbClr val="004E9E"/>
                </a:solidFill>
                <a:latin typeface="DIN Neuzeit Grotesk Std Bold Cn" panose="020B0606020203030204" pitchFamily="34" charset="0"/>
              </a:rPr>
              <a:t>4 </a:t>
            </a:r>
            <a:r>
              <a:rPr lang="en-US" sz="4377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pôles</a:t>
            </a:r>
            <a:endParaRPr lang="en-US" sz="4377">
              <a:solidFill>
                <a:srgbClr val="004E9E"/>
              </a:solidFill>
              <a:latin typeface="DIN Neuzeit Grotesk Std Bold Cn" panose="020B0606020203030204" pitchFamily="34" charset="0"/>
            </a:endParaRPr>
          </a:p>
          <a:p>
            <a:pPr marL="945088" lvl="1" indent="-472544">
              <a:lnSpc>
                <a:spcPts val="6128"/>
              </a:lnSpc>
              <a:buFont typeface="Arial"/>
              <a:buChar char="•"/>
            </a:pPr>
            <a:r>
              <a:rPr lang="en-US" sz="4377">
                <a:solidFill>
                  <a:srgbClr val="004E9E"/>
                </a:solidFill>
                <a:latin typeface="DIN Neuzeit Grotesk Std Bold Cn" panose="020B0606020203030204" pitchFamily="34" charset="0"/>
              </a:rPr>
              <a:t>14 directions</a:t>
            </a:r>
          </a:p>
          <a:p>
            <a:pPr marL="945088" lvl="1" indent="-472544">
              <a:lnSpc>
                <a:spcPts val="6128"/>
              </a:lnSpc>
              <a:buFont typeface="Arial"/>
              <a:buChar char="•"/>
            </a:pPr>
            <a:r>
              <a:rPr lang="en-US" sz="4377">
                <a:solidFill>
                  <a:srgbClr val="004E9E"/>
                </a:solidFill>
                <a:latin typeface="DIN Neuzeit Grotesk Std Bold Cn" panose="020B0606020203030204" pitchFamily="34" charset="0"/>
              </a:rPr>
              <a:t>28 services</a:t>
            </a:r>
          </a:p>
          <a:p>
            <a:pPr marL="945088" lvl="1" indent="-472544">
              <a:lnSpc>
                <a:spcPts val="6128"/>
              </a:lnSpc>
              <a:buFont typeface="Arial"/>
              <a:buChar char="•"/>
            </a:pPr>
            <a:r>
              <a:rPr lang="en-US" sz="4377">
                <a:solidFill>
                  <a:srgbClr val="004E9E"/>
                </a:solidFill>
                <a:latin typeface="DIN Neuzeit Grotesk Std Bold Cn" panose="020B0606020203030204" pitchFamily="34" charset="0"/>
              </a:rPr>
              <a:t>630 agents permanents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63085" y="1060953"/>
            <a:ext cx="656092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3"/>
              </a:lnSpc>
            </a:pPr>
            <a:r>
              <a:rPr lang="en-US" sz="6153" b="1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LES</a:t>
            </a:r>
            <a:r>
              <a:rPr lang="en-US" sz="6153" b="1" spc="603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6153" b="1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SERVICES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D9FE455-4B16-5D9C-904C-2144A48039F3}"/>
              </a:ext>
            </a:extLst>
          </p:cNvPr>
          <p:cNvSpPr/>
          <p:nvPr/>
        </p:nvSpPr>
        <p:spPr>
          <a:xfrm>
            <a:off x="8659514" y="22860"/>
            <a:ext cx="10112971" cy="10287000"/>
          </a:xfrm>
          <a:custGeom>
            <a:avLst/>
            <a:gdLst/>
            <a:ahLst/>
            <a:cxnLst/>
            <a:rect l="l" t="t" r="r" b="b"/>
            <a:pathLst>
              <a:path w="10112971" h="10287000">
                <a:moveTo>
                  <a:pt x="0" y="0"/>
                </a:moveTo>
                <a:lnTo>
                  <a:pt x="10112971" y="0"/>
                </a:lnTo>
                <a:lnTo>
                  <a:pt x="101129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8" r="-1909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209492" cy="10287000"/>
          </a:xfrm>
          <a:custGeom>
            <a:avLst/>
            <a:gdLst/>
            <a:ahLst/>
            <a:cxnLst/>
            <a:rect l="l" t="t" r="r" b="b"/>
            <a:pathLst>
              <a:path w="11209492" h="10287000">
                <a:moveTo>
                  <a:pt x="0" y="0"/>
                </a:moveTo>
                <a:lnTo>
                  <a:pt x="11209492" y="0"/>
                </a:lnTo>
                <a:lnTo>
                  <a:pt x="112094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970" b="-15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31284" y="0"/>
            <a:ext cx="6756716" cy="5069745"/>
          </a:xfrm>
          <a:custGeom>
            <a:avLst/>
            <a:gdLst/>
            <a:ahLst/>
            <a:cxnLst/>
            <a:rect l="l" t="t" r="r" b="b"/>
            <a:pathLst>
              <a:path w="6756716" h="5069745">
                <a:moveTo>
                  <a:pt x="0" y="0"/>
                </a:moveTo>
                <a:lnTo>
                  <a:pt x="6756716" y="0"/>
                </a:lnTo>
                <a:lnTo>
                  <a:pt x="6756716" y="5069745"/>
                </a:lnTo>
                <a:lnTo>
                  <a:pt x="0" y="5069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31284" y="5348933"/>
            <a:ext cx="6756716" cy="4938067"/>
          </a:xfrm>
          <a:custGeom>
            <a:avLst/>
            <a:gdLst/>
            <a:ahLst/>
            <a:cxnLst/>
            <a:rect l="l" t="t" r="r" b="b"/>
            <a:pathLst>
              <a:path w="6756716" h="4938067">
                <a:moveTo>
                  <a:pt x="0" y="0"/>
                </a:moveTo>
                <a:lnTo>
                  <a:pt x="6756716" y="0"/>
                </a:lnTo>
                <a:lnTo>
                  <a:pt x="6756716" y="4938067"/>
                </a:lnTo>
                <a:lnTo>
                  <a:pt x="0" y="4938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6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976779" cy="10287000"/>
          </a:xfrm>
          <a:custGeom>
            <a:avLst/>
            <a:gdLst/>
            <a:ahLst/>
            <a:cxnLst/>
            <a:rect l="l" t="t" r="r" b="b"/>
            <a:pathLst>
              <a:path w="4976779" h="10287000">
                <a:moveTo>
                  <a:pt x="0" y="0"/>
                </a:moveTo>
                <a:lnTo>
                  <a:pt x="4976779" y="0"/>
                </a:lnTo>
                <a:lnTo>
                  <a:pt x="49767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740" r="-142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23588" y="0"/>
            <a:ext cx="7840824" cy="5880618"/>
          </a:xfrm>
          <a:custGeom>
            <a:avLst/>
            <a:gdLst/>
            <a:ahLst/>
            <a:cxnLst/>
            <a:rect l="l" t="t" r="r" b="b"/>
            <a:pathLst>
              <a:path w="7840824" h="5880618">
                <a:moveTo>
                  <a:pt x="0" y="0"/>
                </a:moveTo>
                <a:lnTo>
                  <a:pt x="7840824" y="0"/>
                </a:lnTo>
                <a:lnTo>
                  <a:pt x="7840824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23588" y="6119271"/>
            <a:ext cx="7840824" cy="4167729"/>
          </a:xfrm>
          <a:custGeom>
            <a:avLst/>
            <a:gdLst/>
            <a:ahLst/>
            <a:cxnLst/>
            <a:rect l="l" t="t" r="r" b="b"/>
            <a:pathLst>
              <a:path w="7840824" h="4167729">
                <a:moveTo>
                  <a:pt x="0" y="0"/>
                </a:moveTo>
                <a:lnTo>
                  <a:pt x="7840824" y="0"/>
                </a:lnTo>
                <a:lnTo>
                  <a:pt x="7840824" y="4167729"/>
                </a:lnTo>
                <a:lnTo>
                  <a:pt x="0" y="4167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53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12062" y="0"/>
            <a:ext cx="5712586" cy="10287000"/>
          </a:xfrm>
          <a:custGeom>
            <a:avLst/>
            <a:gdLst/>
            <a:ahLst/>
            <a:cxnLst/>
            <a:rect l="l" t="t" r="r" b="b"/>
            <a:pathLst>
              <a:path w="5712586" h="10287000">
                <a:moveTo>
                  <a:pt x="0" y="0"/>
                </a:moveTo>
                <a:lnTo>
                  <a:pt x="5712586" y="0"/>
                </a:lnTo>
                <a:lnTo>
                  <a:pt x="57125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3" r="-663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A036FB1-9FDD-5256-6418-B492908B3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5671" y="4073479"/>
            <a:ext cx="14856658" cy="178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3"/>
              </a:lnSpc>
            </a:pPr>
            <a:r>
              <a:rPr lang="en-US" sz="12600" b="1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ORGANIGRAMME</a:t>
            </a:r>
            <a:endParaRPr lang="en-US" sz="10500" b="1" spc="-150">
              <a:solidFill>
                <a:srgbClr val="004E9E"/>
              </a:solidFill>
              <a:latin typeface="DIN Neuzeit Grotesk Std Bold Cn" panose="020B060602020303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48" y="8479088"/>
            <a:ext cx="18288048" cy="1558424"/>
            <a:chOff x="0" y="0"/>
            <a:chExt cx="24384064" cy="2077898"/>
          </a:xfrm>
        </p:grpSpPr>
        <p:sp>
          <p:nvSpPr>
            <p:cNvPr id="8" name="AutoShape 8"/>
            <p:cNvSpPr/>
            <p:nvPr/>
          </p:nvSpPr>
          <p:spPr>
            <a:xfrm>
              <a:off x="16908641" y="1755970"/>
              <a:ext cx="7475423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/>
            <p:cNvSpPr/>
            <p:nvPr/>
          </p:nvSpPr>
          <p:spPr>
            <a:xfrm>
              <a:off x="7045916" y="0"/>
              <a:ext cx="10240585" cy="2077898"/>
            </a:xfrm>
            <a:custGeom>
              <a:avLst/>
              <a:gdLst/>
              <a:ahLst/>
              <a:cxnLst/>
              <a:rect l="l" t="t" r="r" b="b"/>
              <a:pathLst>
                <a:path w="10240585" h="2077898">
                  <a:moveTo>
                    <a:pt x="0" y="0"/>
                  </a:moveTo>
                  <a:lnTo>
                    <a:pt x="10240585" y="0"/>
                  </a:lnTo>
                  <a:lnTo>
                    <a:pt x="10240585" y="2077898"/>
                  </a:lnTo>
                  <a:lnTo>
                    <a:pt x="0" y="207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94" t="-351853" r="-20153" b="-251853"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>
              <a:off x="0" y="1794070"/>
              <a:ext cx="7514534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C03D65-DAC4-1259-CF48-B7C2AE476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55890B-E81E-9F84-D44F-254D9A234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15163800" cy="105290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94802-2642-A02E-2AB9-1E159C42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6DFAF18-EB23-87AD-6F74-4D61A75FC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C1EAD69-21DA-8CE3-43EB-043000298C78}"/>
              </a:ext>
            </a:extLst>
          </p:cNvPr>
          <p:cNvSpPr txBox="1"/>
          <p:nvPr/>
        </p:nvSpPr>
        <p:spPr>
          <a:xfrm>
            <a:off x="1715671" y="4073479"/>
            <a:ext cx="14856658" cy="178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3"/>
              </a:lnSpc>
            </a:pPr>
            <a:r>
              <a:rPr lang="en-US" sz="126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LA COMMUNICATION</a:t>
            </a:r>
            <a:endParaRPr lang="en-US" sz="10500" b="1" spc="-150" dirty="0">
              <a:solidFill>
                <a:srgbClr val="004E9E"/>
              </a:solidFill>
              <a:latin typeface="DIN Neuzeit Grotesk Std Bold Cn" panose="020B0606020203030204" pitchFamily="34" charset="0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A89920C-072C-B702-D02A-99521C552BD4}"/>
              </a:ext>
            </a:extLst>
          </p:cNvPr>
          <p:cNvGrpSpPr/>
          <p:nvPr/>
        </p:nvGrpSpPr>
        <p:grpSpPr>
          <a:xfrm>
            <a:off x="-48" y="8479088"/>
            <a:ext cx="18288048" cy="1558424"/>
            <a:chOff x="0" y="0"/>
            <a:chExt cx="24384064" cy="2077898"/>
          </a:xfrm>
        </p:grpSpPr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87297B8F-8AC9-9808-1C6F-908403034DEF}"/>
                </a:ext>
              </a:extLst>
            </p:cNvPr>
            <p:cNvSpPr/>
            <p:nvPr/>
          </p:nvSpPr>
          <p:spPr>
            <a:xfrm>
              <a:off x="16908641" y="1755970"/>
              <a:ext cx="7475423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868F864-BA87-025B-3E82-E51E83469617}"/>
                </a:ext>
              </a:extLst>
            </p:cNvPr>
            <p:cNvSpPr/>
            <p:nvPr/>
          </p:nvSpPr>
          <p:spPr>
            <a:xfrm>
              <a:off x="7045916" y="0"/>
              <a:ext cx="10240585" cy="2077898"/>
            </a:xfrm>
            <a:custGeom>
              <a:avLst/>
              <a:gdLst/>
              <a:ahLst/>
              <a:cxnLst/>
              <a:rect l="l" t="t" r="r" b="b"/>
              <a:pathLst>
                <a:path w="10240585" h="2077898">
                  <a:moveTo>
                    <a:pt x="0" y="0"/>
                  </a:moveTo>
                  <a:lnTo>
                    <a:pt x="10240585" y="0"/>
                  </a:lnTo>
                  <a:lnTo>
                    <a:pt x="10240585" y="2077898"/>
                  </a:lnTo>
                  <a:lnTo>
                    <a:pt x="0" y="207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94" t="-351853" r="-20153" b="-251853"/>
              </a:stretch>
            </a:blipFill>
          </p:spPr>
        </p:sp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7DD10855-494F-FAF0-6466-F0229B44DF23}"/>
                </a:ext>
              </a:extLst>
            </p:cNvPr>
            <p:cNvSpPr/>
            <p:nvPr/>
          </p:nvSpPr>
          <p:spPr>
            <a:xfrm>
              <a:off x="0" y="1794070"/>
              <a:ext cx="7514534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</p:grpSp>
    </p:spTree>
    <p:extLst>
      <p:ext uri="{BB962C8B-B14F-4D97-AF65-F5344CB8AC3E}">
        <p14:creationId xmlns:p14="http://schemas.microsoft.com/office/powerpoint/2010/main" val="225780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C3D4B-9D52-F7BE-A433-D12B54D34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0DE6E5D-1E16-407E-9EA1-6499FE830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" y="462358"/>
            <a:ext cx="13752022" cy="10307954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C710FDA4-6785-70BB-97E9-E0A5E351760F}"/>
              </a:ext>
            </a:extLst>
          </p:cNvPr>
          <p:cNvSpPr txBox="1"/>
          <p:nvPr/>
        </p:nvSpPr>
        <p:spPr>
          <a:xfrm>
            <a:off x="2667000" y="876300"/>
            <a:ext cx="4211089" cy="153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33"/>
              </a:lnSpc>
            </a:pP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Le magazine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44D59C8-6133-1CC9-AC39-4D5BD6B3E3E9}"/>
              </a:ext>
            </a:extLst>
          </p:cNvPr>
          <p:cNvGrpSpPr/>
          <p:nvPr/>
        </p:nvGrpSpPr>
        <p:grpSpPr>
          <a:xfrm>
            <a:off x="-48" y="8479088"/>
            <a:ext cx="18288048" cy="1558424"/>
            <a:chOff x="0" y="0"/>
            <a:chExt cx="24384064" cy="2077898"/>
          </a:xfrm>
        </p:grpSpPr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786B87CF-21C1-13AF-EA1F-1388D72BA9CB}"/>
                </a:ext>
              </a:extLst>
            </p:cNvPr>
            <p:cNvSpPr/>
            <p:nvPr/>
          </p:nvSpPr>
          <p:spPr>
            <a:xfrm>
              <a:off x="16908641" y="1755970"/>
              <a:ext cx="7475423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67890F9-B4B7-638F-4B41-68D9551EB481}"/>
                </a:ext>
              </a:extLst>
            </p:cNvPr>
            <p:cNvSpPr/>
            <p:nvPr/>
          </p:nvSpPr>
          <p:spPr>
            <a:xfrm>
              <a:off x="7045916" y="0"/>
              <a:ext cx="10240585" cy="2077898"/>
            </a:xfrm>
            <a:custGeom>
              <a:avLst/>
              <a:gdLst/>
              <a:ahLst/>
              <a:cxnLst/>
              <a:rect l="l" t="t" r="r" b="b"/>
              <a:pathLst>
                <a:path w="10240585" h="2077898">
                  <a:moveTo>
                    <a:pt x="0" y="0"/>
                  </a:moveTo>
                  <a:lnTo>
                    <a:pt x="10240585" y="0"/>
                  </a:lnTo>
                  <a:lnTo>
                    <a:pt x="10240585" y="2077898"/>
                  </a:lnTo>
                  <a:lnTo>
                    <a:pt x="0" y="207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94" t="-351853" r="-20153" b="-251853"/>
              </a:stretch>
            </a:blipFill>
          </p:spPr>
        </p:sp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2F4BD9DA-BF2B-FC84-2DAA-75032DD12AE4}"/>
                </a:ext>
              </a:extLst>
            </p:cNvPr>
            <p:cNvSpPr/>
            <p:nvPr/>
          </p:nvSpPr>
          <p:spPr>
            <a:xfrm>
              <a:off x="0" y="1794070"/>
              <a:ext cx="7514534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ADD50B5C-0616-4AB1-B2F3-CAC21B14C33C}"/>
              </a:ext>
            </a:extLst>
          </p:cNvPr>
          <p:cNvSpPr txBox="1"/>
          <p:nvPr/>
        </p:nvSpPr>
        <p:spPr>
          <a:xfrm>
            <a:off x="2667000" y="1840769"/>
            <a:ext cx="9084640" cy="153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33"/>
              </a:lnSpc>
            </a:pP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Le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mensuel</a:t>
            </a: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Sortir</a:t>
            </a: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à Bois-Colombes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9EF8576-12D4-F744-9770-F192C1A1BDC5}"/>
              </a:ext>
            </a:extLst>
          </p:cNvPr>
          <p:cNvSpPr txBox="1"/>
          <p:nvPr/>
        </p:nvSpPr>
        <p:spPr>
          <a:xfrm>
            <a:off x="2667000" y="2805238"/>
            <a:ext cx="12954000" cy="153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33"/>
              </a:lnSpc>
            </a:pP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Le site internet de la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ville</a:t>
            </a: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bois-colombes.fr</a:t>
            </a:r>
            <a:endParaRPr lang="en-US" sz="6000" b="1" spc="-150" dirty="0">
              <a:solidFill>
                <a:srgbClr val="004E9E"/>
              </a:solidFill>
              <a:latin typeface="DIN Neuzeit Grotesk Std Bold Cn" panose="020B0606020203030204" pitchFamily="34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0A94030-0A09-E11F-8E23-1CDD5321FEBD}"/>
              </a:ext>
            </a:extLst>
          </p:cNvPr>
          <p:cNvSpPr txBox="1"/>
          <p:nvPr/>
        </p:nvSpPr>
        <p:spPr>
          <a:xfrm>
            <a:off x="2667000" y="3923694"/>
            <a:ext cx="12954000" cy="153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33"/>
              </a:lnSpc>
            </a:pP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L’appli</a:t>
            </a: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Bois-Co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mobile.fr</a:t>
            </a:r>
            <a:endParaRPr lang="en-US" sz="6000" b="1" spc="-150" dirty="0">
              <a:solidFill>
                <a:srgbClr val="004E9E"/>
              </a:solidFill>
              <a:latin typeface="DIN Neuzeit Grotesk Std Bold Cn" panose="020B0606020203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7B3415-C982-9E9B-86E8-D6F697FC8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097" y="283134"/>
            <a:ext cx="2892436" cy="39257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B88F2E-6444-575A-7252-53092C289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050" y="698790"/>
            <a:ext cx="1669427" cy="475679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039366D-FAC4-4CB5-AC76-159887054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28" y="4410430"/>
            <a:ext cx="5302716" cy="370571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3F868B-6843-9B4F-7D88-4E44F6539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315" y="6118922"/>
            <a:ext cx="1913895" cy="3705719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8531922F-877D-E6EF-6D4F-6241B99C20D4}"/>
              </a:ext>
            </a:extLst>
          </p:cNvPr>
          <p:cNvSpPr txBox="1"/>
          <p:nvPr/>
        </p:nvSpPr>
        <p:spPr>
          <a:xfrm>
            <a:off x="2682131" y="5070641"/>
            <a:ext cx="12954000" cy="153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33"/>
              </a:lnSpc>
            </a:pP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Les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réseaux</a:t>
            </a: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sociaux</a:t>
            </a: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: Facebook,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Youtube</a:t>
            </a:r>
            <a:endParaRPr lang="en-US" sz="6000" b="1" spc="-150" dirty="0">
              <a:solidFill>
                <a:srgbClr val="004E9E"/>
              </a:solidFill>
              <a:latin typeface="DIN Neuzeit Grotesk Std Bold Cn" panose="020B060602020303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59A0570B-5E8E-EDFA-D074-EB69D62A6380}"/>
              </a:ext>
            </a:extLst>
          </p:cNvPr>
          <p:cNvSpPr txBox="1"/>
          <p:nvPr/>
        </p:nvSpPr>
        <p:spPr>
          <a:xfrm>
            <a:off x="2697262" y="6017049"/>
            <a:ext cx="12954000" cy="153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33"/>
              </a:lnSpc>
            </a:pP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Instagram, </a:t>
            </a:r>
            <a:r>
              <a:rPr lang="en-US" sz="6000" b="1" spc="-150" dirty="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Linkedln</a:t>
            </a:r>
            <a:r>
              <a:rPr lang="en-US" sz="6000" b="1" spc="-150" dirty="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06502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747D3D6-0EF0-6EB8-3443-5439E83B5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48" y="8690476"/>
            <a:ext cx="18288048" cy="1558424"/>
            <a:chOff x="0" y="0"/>
            <a:chExt cx="24384064" cy="2077898"/>
          </a:xfrm>
        </p:grpSpPr>
        <p:sp>
          <p:nvSpPr>
            <p:cNvPr id="3" name="AutoShape 3"/>
            <p:cNvSpPr/>
            <p:nvPr/>
          </p:nvSpPr>
          <p:spPr>
            <a:xfrm>
              <a:off x="16869466" y="1755970"/>
              <a:ext cx="7514534" cy="3810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Freeform 4"/>
            <p:cNvSpPr/>
            <p:nvPr/>
          </p:nvSpPr>
          <p:spPr>
            <a:xfrm>
              <a:off x="7045916" y="0"/>
              <a:ext cx="10240585" cy="2077898"/>
            </a:xfrm>
            <a:custGeom>
              <a:avLst/>
              <a:gdLst/>
              <a:ahLst/>
              <a:cxnLst/>
              <a:rect l="l" t="t" r="r" b="b"/>
              <a:pathLst>
                <a:path w="10240585" h="2077898">
                  <a:moveTo>
                    <a:pt x="0" y="0"/>
                  </a:moveTo>
                  <a:lnTo>
                    <a:pt x="10240585" y="0"/>
                  </a:lnTo>
                  <a:lnTo>
                    <a:pt x="10240585" y="2077898"/>
                  </a:lnTo>
                  <a:lnTo>
                    <a:pt x="0" y="207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94" t="-351853" r="-20153" b="-251853"/>
              </a:stretch>
            </a:blipFill>
          </p:spPr>
        </p:sp>
        <p:sp>
          <p:nvSpPr>
            <p:cNvPr id="5" name="AutoShape 5"/>
            <p:cNvSpPr/>
            <p:nvPr/>
          </p:nvSpPr>
          <p:spPr>
            <a:xfrm>
              <a:off x="0" y="1794070"/>
              <a:ext cx="7514534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9" name="Média en ligne 8" descr="Clip institutionnel de la ville de Bois-Colombes 2023">
            <a:hlinkClick r:id="" action="ppaction://media"/>
            <a:extLst>
              <a:ext uri="{FF2B5EF4-FFF2-40B4-BE49-F238E27FC236}">
                <a16:creationId xmlns:a16="http://schemas.microsoft.com/office/drawing/2014/main" id="{49BB7B54-4311-6FAB-4F15-6F27FE0256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05200" y="963015"/>
            <a:ext cx="13510090" cy="7633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6D8882-E0AE-0EAC-E6E7-9E564E0E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" y="8479088"/>
            <a:ext cx="18288048" cy="1558424"/>
            <a:chOff x="0" y="0"/>
            <a:chExt cx="24384064" cy="2077898"/>
          </a:xfrm>
        </p:grpSpPr>
        <p:sp>
          <p:nvSpPr>
            <p:cNvPr id="4" name="AutoShape 4"/>
            <p:cNvSpPr/>
            <p:nvPr/>
          </p:nvSpPr>
          <p:spPr>
            <a:xfrm>
              <a:off x="16869466" y="1755970"/>
              <a:ext cx="7514534" cy="3810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Freeform 5"/>
            <p:cNvSpPr/>
            <p:nvPr/>
          </p:nvSpPr>
          <p:spPr>
            <a:xfrm>
              <a:off x="7045916" y="0"/>
              <a:ext cx="10240585" cy="2077898"/>
            </a:xfrm>
            <a:custGeom>
              <a:avLst/>
              <a:gdLst/>
              <a:ahLst/>
              <a:cxnLst/>
              <a:rect l="l" t="t" r="r" b="b"/>
              <a:pathLst>
                <a:path w="10240585" h="2077898">
                  <a:moveTo>
                    <a:pt x="0" y="0"/>
                  </a:moveTo>
                  <a:lnTo>
                    <a:pt x="10240585" y="0"/>
                  </a:lnTo>
                  <a:lnTo>
                    <a:pt x="10240585" y="2077898"/>
                  </a:lnTo>
                  <a:lnTo>
                    <a:pt x="0" y="207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94" t="-351853" r="-20153" b="-251853"/>
              </a:stretch>
            </a:blipFill>
          </p:spPr>
        </p:sp>
        <p:sp>
          <p:nvSpPr>
            <p:cNvPr id="6" name="AutoShape 6"/>
            <p:cNvSpPr/>
            <p:nvPr/>
          </p:nvSpPr>
          <p:spPr>
            <a:xfrm>
              <a:off x="0" y="1794070"/>
              <a:ext cx="7514534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3" name="Média en ligne 12" descr="Bois-colombes">
            <a:hlinkClick r:id="" action="ppaction://media"/>
            <a:extLst>
              <a:ext uri="{FF2B5EF4-FFF2-40B4-BE49-F238E27FC236}">
                <a16:creationId xmlns:a16="http://schemas.microsoft.com/office/drawing/2014/main" id="{A3372307-A254-2395-2828-0642F1C642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52800" y="1228725"/>
            <a:ext cx="12138050" cy="6857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DFC34E5-BCBA-C573-A1A7-F5D7F0E8F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4"/>
            <a:ext cx="13752022" cy="1030795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44000" y="828675"/>
            <a:ext cx="8983350" cy="8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5304" b="1" spc="-150">
                <a:solidFill>
                  <a:srgbClr val="231F20"/>
                </a:solidFill>
                <a:latin typeface="DIN Neuzeit Grotesk Std Bold Cn" panose="020B0606020203030204" pitchFamily="34" charset="0"/>
              </a:rPr>
              <a:t>PRÉSENTATION DE LA VILLE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61137" y="2899085"/>
            <a:ext cx="8266213" cy="428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20"/>
              </a:lnSpc>
            </a:pPr>
            <a:r>
              <a:rPr lang="en-US" sz="53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Ville </a:t>
            </a:r>
            <a:r>
              <a:rPr lang="en-US" sz="5304" spc="-15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d’Île</a:t>
            </a:r>
            <a:r>
              <a:rPr lang="en-US" sz="53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-de-France</a:t>
            </a:r>
          </a:p>
          <a:p>
            <a:pPr>
              <a:lnSpc>
                <a:spcPts val="7320"/>
              </a:lnSpc>
            </a:pPr>
            <a:r>
              <a:rPr lang="en-US" sz="53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Ville des </a:t>
            </a:r>
            <a:r>
              <a:rPr lang="en-US" sz="5304" spc="-15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Hauts</a:t>
            </a:r>
            <a:r>
              <a:rPr lang="en-US" sz="53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-de-Seine</a:t>
            </a:r>
          </a:p>
          <a:p>
            <a:pPr>
              <a:lnSpc>
                <a:spcPts val="7320"/>
              </a:lnSpc>
            </a:pPr>
            <a:r>
              <a:rPr lang="en-US" sz="5304" spc="-15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Fondée</a:t>
            </a:r>
            <a:r>
              <a:rPr lang="en-US" sz="53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5304" spc="-15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en</a:t>
            </a:r>
            <a:r>
              <a:rPr lang="en-US" sz="53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1896</a:t>
            </a:r>
          </a:p>
          <a:p>
            <a:pPr>
              <a:lnSpc>
                <a:spcPts val="7320"/>
              </a:lnSpc>
            </a:pPr>
            <a:r>
              <a:rPr lang="en-US" sz="53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30 029 habitants*</a:t>
            </a:r>
          </a:p>
          <a:p>
            <a:pPr>
              <a:lnSpc>
                <a:spcPts val="3870"/>
              </a:lnSpc>
            </a:pPr>
            <a:r>
              <a:rPr lang="en-US" sz="28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* Population </a:t>
            </a:r>
            <a:r>
              <a:rPr lang="en-US" sz="2804" spc="-15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municipale</a:t>
            </a:r>
            <a:r>
              <a:rPr lang="en-US" sz="28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2804" spc="-15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en</a:t>
            </a:r>
            <a:r>
              <a:rPr lang="en-US" sz="28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2804" spc="-15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vigueur</a:t>
            </a:r>
            <a:r>
              <a:rPr lang="en-US" sz="28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au 1</a:t>
            </a:r>
            <a:r>
              <a:rPr lang="en-US" sz="2804" spc="-150" baseline="3000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er</a:t>
            </a:r>
            <a:r>
              <a:rPr lang="en-US" sz="28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2804" spc="-150" err="1">
                <a:solidFill>
                  <a:srgbClr val="004E9E"/>
                </a:solidFill>
                <a:latin typeface="DIN Neuzeit Grotesk Std Bold Cn" panose="020B0606020203030204" pitchFamily="34" charset="0"/>
              </a:rPr>
              <a:t>janvier</a:t>
            </a:r>
            <a:r>
              <a:rPr lang="en-US" sz="2804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 2024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14F574-C103-F4C1-1D7D-A7040D6D5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21" y="618289"/>
            <a:ext cx="6908800" cy="97028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5715000" y="2097253"/>
            <a:ext cx="3974750" cy="3897819"/>
          </a:xfrm>
          <a:custGeom>
            <a:avLst/>
            <a:gdLst/>
            <a:ahLst/>
            <a:cxnLst/>
            <a:rect l="l" t="t" r="r" b="b"/>
            <a:pathLst>
              <a:path w="3974750" h="3897819">
                <a:moveTo>
                  <a:pt x="0" y="0"/>
                </a:moveTo>
                <a:lnTo>
                  <a:pt x="3974750" y="0"/>
                </a:lnTo>
                <a:lnTo>
                  <a:pt x="3974750" y="3897819"/>
                </a:lnTo>
                <a:lnTo>
                  <a:pt x="0" y="3897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2436CD-30A1-A856-0F49-E038F68A4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805169" y="678533"/>
            <a:ext cx="10677662" cy="5105203"/>
          </a:xfrm>
          <a:custGeom>
            <a:avLst/>
            <a:gdLst/>
            <a:ahLst/>
            <a:cxnLst/>
            <a:rect l="l" t="t" r="r" b="b"/>
            <a:pathLst>
              <a:path w="10677662" h="5105203">
                <a:moveTo>
                  <a:pt x="0" y="0"/>
                </a:moveTo>
                <a:lnTo>
                  <a:pt x="10677662" y="0"/>
                </a:lnTo>
                <a:lnTo>
                  <a:pt x="10677662" y="5105203"/>
                </a:lnTo>
                <a:lnTo>
                  <a:pt x="0" y="510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71800" y="6134100"/>
            <a:ext cx="12668970" cy="355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7"/>
              </a:lnSpc>
            </a:pPr>
            <a:r>
              <a:rPr lang="en-US" sz="4400" spc="-24">
                <a:latin typeface="DIN Neuzeit Grotesk Std Bold Cn" panose="020B0606020203030204" pitchFamily="34" charset="0"/>
              </a:rPr>
              <a:t>Ville du </a:t>
            </a:r>
            <a:r>
              <a:rPr lang="en-US" sz="4400" spc="-24" err="1">
                <a:latin typeface="DIN Neuzeit Grotesk Std Bold Cn" panose="020B0606020203030204" pitchFamily="34" charset="0"/>
              </a:rPr>
              <a:t>territoire</a:t>
            </a:r>
            <a:r>
              <a:rPr lang="en-US" sz="4400" spc="-24">
                <a:latin typeface="DIN Neuzeit Grotesk Std Bold Cn" panose="020B0606020203030204" pitchFamily="34" charset="0"/>
              </a:rPr>
              <a:t> Boucle Nord de Seine </a:t>
            </a:r>
          </a:p>
          <a:p>
            <a:pPr algn="ctr">
              <a:lnSpc>
                <a:spcPts val="5627"/>
              </a:lnSpc>
            </a:pPr>
            <a:r>
              <a:rPr lang="en-US" sz="4400" spc="-24">
                <a:latin typeface="DIN Neuzeit Grotesk Std Bold Cn" panose="020B0606020203030204" pitchFamily="34" charset="0"/>
              </a:rPr>
              <a:t>de la </a:t>
            </a:r>
            <a:r>
              <a:rPr lang="en-US" sz="4400" spc="-24" err="1">
                <a:latin typeface="DIN Neuzeit Grotesk Std Bold Cn" panose="020B0606020203030204" pitchFamily="34" charset="0"/>
              </a:rPr>
              <a:t>Métropole</a:t>
            </a:r>
            <a:r>
              <a:rPr lang="en-US" sz="4400" spc="-24">
                <a:latin typeface="DIN Neuzeit Grotesk Std Bold Cn" panose="020B0606020203030204" pitchFamily="34" charset="0"/>
              </a:rPr>
              <a:t> du Grand Paris </a:t>
            </a:r>
          </a:p>
          <a:p>
            <a:pPr algn="ctr">
              <a:lnSpc>
                <a:spcPts val="5627"/>
              </a:lnSpc>
            </a:pPr>
            <a:r>
              <a:rPr lang="en-US" sz="4400" spc="-24" err="1">
                <a:latin typeface="DIN Neuzeit Grotesk Std Bold Cn" panose="020B0606020203030204" pitchFamily="34" charset="0"/>
              </a:rPr>
              <a:t>L’établissement</a:t>
            </a:r>
            <a:r>
              <a:rPr lang="en-US" sz="4400" spc="-24">
                <a:latin typeface="DIN Neuzeit Grotesk Std Bold Cn" panose="020B0606020203030204" pitchFamily="34" charset="0"/>
              </a:rPr>
              <a:t> public territorial : Boucle Nord de Seine (BNS) </a:t>
            </a:r>
            <a:r>
              <a:rPr lang="en-US" sz="4400" spc="-24" err="1">
                <a:latin typeface="DIN Neuzeit Grotesk Std Bold Cn" panose="020B0606020203030204" pitchFamily="34" charset="0"/>
              </a:rPr>
              <a:t>existe</a:t>
            </a:r>
            <a:r>
              <a:rPr lang="en-US" sz="4400" spc="-24">
                <a:latin typeface="DIN Neuzeit Grotesk Std Bold Cn" panose="020B0606020203030204" pitchFamily="34" charset="0"/>
              </a:rPr>
              <a:t> </a:t>
            </a:r>
            <a:r>
              <a:rPr lang="en-US" sz="4400" spc="-24" err="1">
                <a:latin typeface="DIN Neuzeit Grotesk Std Bold Cn" panose="020B0606020203030204" pitchFamily="34" charset="0"/>
              </a:rPr>
              <a:t>depuis</a:t>
            </a:r>
            <a:r>
              <a:rPr lang="en-US" sz="4400" spc="-24">
                <a:latin typeface="DIN Neuzeit Grotesk Std Bold Cn" panose="020B0606020203030204" pitchFamily="34" charset="0"/>
              </a:rPr>
              <a:t> le 1</a:t>
            </a:r>
            <a:r>
              <a:rPr lang="en-US" sz="4400" spc="-24" baseline="30000">
                <a:latin typeface="DIN Neuzeit Grotesk Std Bold Cn" panose="020B0606020203030204" pitchFamily="34" charset="0"/>
              </a:rPr>
              <a:t>er</a:t>
            </a:r>
            <a:r>
              <a:rPr lang="en-US" sz="4400" spc="-24">
                <a:latin typeface="DIN Neuzeit Grotesk Std Bold Cn" panose="020B0606020203030204" pitchFamily="34" charset="0"/>
              </a:rPr>
              <a:t> </a:t>
            </a:r>
            <a:r>
              <a:rPr lang="en-US" sz="4400" spc="-24" err="1">
                <a:latin typeface="DIN Neuzeit Grotesk Std Bold Cn" panose="020B0606020203030204" pitchFamily="34" charset="0"/>
              </a:rPr>
              <a:t>janvier</a:t>
            </a:r>
            <a:r>
              <a:rPr lang="en-US" sz="4400" spc="-24">
                <a:latin typeface="DIN Neuzeit Grotesk Std Bold Cn" panose="020B0606020203030204" pitchFamily="34" charset="0"/>
              </a:rPr>
              <a:t> 2016. Il </a:t>
            </a:r>
            <a:r>
              <a:rPr lang="en-US" sz="4400" spc="-24" err="1">
                <a:latin typeface="DIN Neuzeit Grotesk Std Bold Cn" panose="020B0606020203030204" pitchFamily="34" charset="0"/>
              </a:rPr>
              <a:t>compte</a:t>
            </a:r>
            <a:r>
              <a:rPr lang="en-US" sz="4400" spc="-24">
                <a:latin typeface="DIN Neuzeit Grotesk Std Bold Cn" panose="020B0606020203030204" pitchFamily="34" charset="0"/>
              </a:rPr>
              <a:t> plus de 449 000 habitants et </a:t>
            </a:r>
            <a:r>
              <a:rPr lang="en-US" sz="4400" spc="-24" err="1">
                <a:latin typeface="DIN Neuzeit Grotesk Std Bold Cn" panose="020B0606020203030204" pitchFamily="34" charset="0"/>
              </a:rPr>
              <a:t>regroupe</a:t>
            </a:r>
            <a:r>
              <a:rPr lang="en-US" sz="4400" spc="-24">
                <a:latin typeface="DIN Neuzeit Grotesk Std Bold Cn" panose="020B0606020203030204" pitchFamily="34" charset="0"/>
              </a:rPr>
              <a:t> 7 communes.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4CB1E4-5768-E977-ACA7-A085ED6BA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322875" y="164532"/>
            <a:ext cx="12965125" cy="9957936"/>
          </a:xfrm>
          <a:custGeom>
            <a:avLst/>
            <a:gdLst/>
            <a:ahLst/>
            <a:cxnLst/>
            <a:rect l="l" t="t" r="r" b="b"/>
            <a:pathLst>
              <a:path w="12965125" h="9957936">
                <a:moveTo>
                  <a:pt x="0" y="0"/>
                </a:moveTo>
                <a:lnTo>
                  <a:pt x="12965125" y="0"/>
                </a:lnTo>
                <a:lnTo>
                  <a:pt x="12965125" y="9957936"/>
                </a:lnTo>
                <a:lnTo>
                  <a:pt x="0" y="9957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21074" y="1151397"/>
            <a:ext cx="4675125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</a:pPr>
            <a:r>
              <a:rPr lang="en-US" sz="4560" spc="-22" err="1">
                <a:solidFill>
                  <a:srgbClr val="E23995"/>
                </a:solidFill>
                <a:latin typeface="DIN Neuzeit Grotesk Std Bold Cn" panose="020B0606020203030204" pitchFamily="34" charset="0"/>
              </a:rPr>
              <a:t>Située</a:t>
            </a:r>
            <a:r>
              <a:rPr lang="en-US" sz="4560" spc="-22">
                <a:solidFill>
                  <a:srgbClr val="E23995"/>
                </a:solidFill>
                <a:latin typeface="DIN Neuzeit Grotesk Std Bold Cn" panose="020B0606020203030204" pitchFamily="34" charset="0"/>
              </a:rPr>
              <a:t> </a:t>
            </a:r>
            <a:r>
              <a:rPr lang="en-US" sz="4560" spc="-22" err="1">
                <a:solidFill>
                  <a:srgbClr val="E23995"/>
                </a:solidFill>
                <a:latin typeface="DIN Neuzeit Grotesk Std Bold Cn" panose="020B0606020203030204" pitchFamily="34" charset="0"/>
              </a:rPr>
              <a:t>à</a:t>
            </a:r>
            <a:r>
              <a:rPr lang="en-US" sz="4560" spc="-22">
                <a:solidFill>
                  <a:srgbClr val="E23995"/>
                </a:solidFill>
                <a:latin typeface="DIN Neuzeit Grotesk Std Bold Cn" panose="020B0606020203030204" pitchFamily="34" charset="0"/>
              </a:rPr>
              <a:t> 7 minutes</a:t>
            </a:r>
          </a:p>
          <a:p>
            <a:pPr algn="ctr">
              <a:lnSpc>
                <a:spcPts val="4605"/>
              </a:lnSpc>
            </a:pPr>
            <a:r>
              <a:rPr lang="en-US" sz="4560" spc="-22">
                <a:solidFill>
                  <a:srgbClr val="E23995"/>
                </a:solidFill>
                <a:latin typeface="DIN Neuzeit Grotesk Std Bold Cn" panose="020B0606020203030204" pitchFamily="34" charset="0"/>
              </a:rPr>
              <a:t>de Paris</a:t>
            </a:r>
          </a:p>
          <a:p>
            <a:pPr algn="ctr">
              <a:lnSpc>
                <a:spcPts val="4605"/>
              </a:lnSpc>
            </a:pPr>
            <a:r>
              <a:rPr lang="en-US" sz="4560" spc="-22">
                <a:solidFill>
                  <a:srgbClr val="E23995"/>
                </a:solidFill>
                <a:latin typeface="DIN Neuzeit Grotesk Std Bold Cn" panose="020B0606020203030204" pitchFamily="34" charset="0"/>
              </a:rPr>
              <a:t>et de La Défense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461237">
            <a:off x="-2330101" y="-631991"/>
            <a:ext cx="4250784" cy="11014171"/>
            <a:chOff x="0" y="0"/>
            <a:chExt cx="1119548" cy="29008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9548" cy="2900852"/>
            </a:xfrm>
            <a:custGeom>
              <a:avLst/>
              <a:gdLst/>
              <a:ahLst/>
              <a:cxnLst/>
              <a:rect l="l" t="t" r="r" b="b"/>
              <a:pathLst>
                <a:path w="1119548" h="2900852">
                  <a:moveTo>
                    <a:pt x="0" y="0"/>
                  </a:moveTo>
                  <a:lnTo>
                    <a:pt x="1119548" y="0"/>
                  </a:lnTo>
                  <a:lnTo>
                    <a:pt x="1119548" y="2900852"/>
                  </a:lnTo>
                  <a:lnTo>
                    <a:pt x="0" y="2900852"/>
                  </a:lnTo>
                  <a:close/>
                </a:path>
              </a:pathLst>
            </a:custGeom>
            <a:solidFill>
              <a:srgbClr val="004E9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119548" cy="2948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Média en ligne 6" descr="La métamorphose du gymnase Jean-Jaurès">
            <a:hlinkClick r:id="" action="ppaction://media"/>
            <a:extLst>
              <a:ext uri="{FF2B5EF4-FFF2-40B4-BE49-F238E27FC236}">
                <a16:creationId xmlns:a16="http://schemas.microsoft.com/office/drawing/2014/main" id="{A2AEF877-466C-EC4C-49D8-434729BF97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2476500"/>
            <a:ext cx="8361770" cy="4724400"/>
          </a:xfrm>
          <a:prstGeom prst="rect">
            <a:avLst/>
          </a:prstGeom>
        </p:spPr>
      </p:pic>
      <p:pic>
        <p:nvPicPr>
          <p:cNvPr id="8" name="Média en ligne 7" descr="Tennis et padel, découvrez le futur complexe de sports de raquette de Bois-Colombes">
            <a:hlinkClick r:id="" action="ppaction://media"/>
            <a:extLst>
              <a:ext uri="{FF2B5EF4-FFF2-40B4-BE49-F238E27FC236}">
                <a16:creationId xmlns:a16="http://schemas.microsoft.com/office/drawing/2014/main" id="{770DFFA6-CAA6-C3F4-02A2-6CDB813FC80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9525000" y="2476500"/>
            <a:ext cx="8361769" cy="47244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DD1EEDC-D463-6FB5-ABB3-310BBFD7FE3A}"/>
              </a:ext>
            </a:extLst>
          </p:cNvPr>
          <p:cNvSpPr txBox="1"/>
          <p:nvPr/>
        </p:nvSpPr>
        <p:spPr>
          <a:xfrm>
            <a:off x="3138722" y="1812600"/>
            <a:ext cx="3913126" cy="66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</a:pPr>
            <a:r>
              <a:rPr lang="fr-FR" sz="2800" b="1">
                <a:solidFill>
                  <a:srgbClr val="1F497D"/>
                </a:solidFill>
                <a:effectLst/>
                <a:latin typeface="DIN Neuzeit Grotesk Std Bold Cn" panose="020B0606020203030204" pitchFamily="34" charset="0"/>
                <a:ea typeface="Calibri" panose="020F0502020204030204" pitchFamily="34" charset="0"/>
              </a:rPr>
              <a:t>Gymnases Jean-Jaurès</a:t>
            </a:r>
            <a:r>
              <a:rPr lang="fr-FR" sz="6600" b="1">
                <a:effectLst/>
                <a:latin typeface="DIN Neuzeit Grotesk Std Bold Cn" panose="020B0606020203030204" pitchFamily="34" charset="0"/>
              </a:rPr>
              <a:t> </a:t>
            </a:r>
            <a:endParaRPr lang="en-US" sz="6000" b="1" spc="-22">
              <a:solidFill>
                <a:srgbClr val="E23995"/>
              </a:solidFill>
              <a:latin typeface="DIN Neuzeit Grotesk Std Bold Cn" panose="020B0606020203030204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51DA5916-1C8A-5D1C-B869-24EC88C799A8}"/>
              </a:ext>
            </a:extLst>
          </p:cNvPr>
          <p:cNvSpPr txBox="1"/>
          <p:nvPr/>
        </p:nvSpPr>
        <p:spPr>
          <a:xfrm>
            <a:off x="11749321" y="1812600"/>
            <a:ext cx="3913126" cy="536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</a:pPr>
            <a:r>
              <a:rPr lang="fr-FR" sz="2800" b="1">
                <a:solidFill>
                  <a:srgbClr val="1F497D"/>
                </a:solidFill>
                <a:latin typeface="DIN Neuzeit Grotesk Std Bold Cn" panose="020B0606020203030204" pitchFamily="34" charset="0"/>
              </a:rPr>
              <a:t>Complexe sports de raquettes</a:t>
            </a:r>
            <a:r>
              <a:rPr lang="fr-FR" sz="2800">
                <a:effectLst/>
              </a:rPr>
              <a:t> </a:t>
            </a:r>
            <a:endParaRPr lang="en-US" sz="6000" b="1" spc="-22">
              <a:solidFill>
                <a:srgbClr val="E23995"/>
              </a:solidFill>
              <a:latin typeface="DIN Neuzeit Grotesk Std Bold Cn" panose="020B0606020203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2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85B3157-8076-4B81-4CAF-A07514B6E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95600" y="3417627"/>
            <a:ext cx="12496800" cy="1622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33"/>
              </a:lnSpc>
            </a:pPr>
            <a:r>
              <a:rPr lang="en-US" sz="8800" b="1" spc="-150">
                <a:solidFill>
                  <a:srgbClr val="004E9E"/>
                </a:solidFill>
                <a:latin typeface="DIN Neuzeit Grotesk Std Bold Cn" panose="020B0606020203030204" pitchFamily="34" charset="0"/>
              </a:rPr>
              <a:t>LE CONSEIL MUNICIPAL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48" y="8479088"/>
            <a:ext cx="18288048" cy="1558424"/>
            <a:chOff x="0" y="0"/>
            <a:chExt cx="24384064" cy="2077898"/>
          </a:xfrm>
        </p:grpSpPr>
        <p:sp>
          <p:nvSpPr>
            <p:cNvPr id="8" name="AutoShape 8"/>
            <p:cNvSpPr/>
            <p:nvPr/>
          </p:nvSpPr>
          <p:spPr>
            <a:xfrm>
              <a:off x="16908641" y="1755970"/>
              <a:ext cx="7475423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Freeform 9"/>
            <p:cNvSpPr/>
            <p:nvPr/>
          </p:nvSpPr>
          <p:spPr>
            <a:xfrm>
              <a:off x="7045916" y="0"/>
              <a:ext cx="10240585" cy="2077898"/>
            </a:xfrm>
            <a:custGeom>
              <a:avLst/>
              <a:gdLst/>
              <a:ahLst/>
              <a:cxnLst/>
              <a:rect l="l" t="t" r="r" b="b"/>
              <a:pathLst>
                <a:path w="10240585" h="2077898">
                  <a:moveTo>
                    <a:pt x="0" y="0"/>
                  </a:moveTo>
                  <a:lnTo>
                    <a:pt x="10240585" y="0"/>
                  </a:lnTo>
                  <a:lnTo>
                    <a:pt x="10240585" y="2077898"/>
                  </a:lnTo>
                  <a:lnTo>
                    <a:pt x="0" y="207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994" t="-351853" r="-20153" b="-251853"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>
              <a:off x="0" y="1794070"/>
              <a:ext cx="7514534" cy="0"/>
            </a:xfrm>
            <a:prstGeom prst="line">
              <a:avLst/>
            </a:prstGeom>
            <a:ln w="25400" cap="flat">
              <a:solidFill>
                <a:srgbClr val="004E9E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EF9865E-168A-A7BE-7BC9-E7F72E414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2FBA9A-752E-E840-8238-2A10A06C9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32" y="5442"/>
            <a:ext cx="13949167" cy="102262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95600" y="1235982"/>
            <a:ext cx="2743200" cy="3145518"/>
            <a:chOff x="0" y="0"/>
            <a:chExt cx="711089" cy="8260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1089" cy="826078"/>
            </a:xfrm>
            <a:custGeom>
              <a:avLst/>
              <a:gdLst/>
              <a:ahLst/>
              <a:cxnLst/>
              <a:rect l="l" t="t" r="r" b="b"/>
              <a:pathLst>
                <a:path w="711089" h="826078">
                  <a:moveTo>
                    <a:pt x="0" y="0"/>
                  </a:moveTo>
                  <a:lnTo>
                    <a:pt x="711089" y="0"/>
                  </a:lnTo>
                  <a:lnTo>
                    <a:pt x="711089" y="826078"/>
                  </a:lnTo>
                  <a:lnTo>
                    <a:pt x="0" y="826078"/>
                  </a:lnTo>
                  <a:close/>
                </a:path>
              </a:pathLst>
            </a:custGeom>
            <a:blipFill>
              <a:blip r:embed="rId4"/>
              <a:stretch>
                <a:fillRect l="-93255" t="-2514" r="-37538" b="-30117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CECF99-D3F4-28FD-C56C-FC6082E0E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" y="-20954"/>
            <a:ext cx="13752022" cy="103079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8EFC04-E2FE-9148-A1A2-62416BC44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32" y="190500"/>
            <a:ext cx="14558767" cy="99441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220</Words>
  <Application>Microsoft Macintosh PowerPoint</Application>
  <PresentationFormat>Personnalisé</PresentationFormat>
  <Paragraphs>42</Paragraphs>
  <Slides>18</Slides>
  <Notes>5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DIN Neuzeit Grotesk Std Bold Cn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Nouveaux arrivants 2024</dc:title>
  <cp:lastModifiedBy>Valérie Baréa</cp:lastModifiedBy>
  <cp:revision>24</cp:revision>
  <dcterms:created xsi:type="dcterms:W3CDTF">2006-08-16T00:00:00Z</dcterms:created>
  <dcterms:modified xsi:type="dcterms:W3CDTF">2024-09-26T09:50:35Z</dcterms:modified>
  <dc:identifier>DAF82VNPZBU</dc:identifier>
</cp:coreProperties>
</file>